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4880df1f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4880df1f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e1a952f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e1a952f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e1a952ff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e1a952ff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e1a952ff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e1a952ff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e1a952ff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e1a952ff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e1a952ff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e1a952ff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e1a952ff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e1a952ff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e1a952ff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e1a952ff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e1a952ff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e1a952ff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e1a952f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e1a952f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3f976f1c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3f976f1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e1a952f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e1a952f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e1a952f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e1a952f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e1a952ff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e1a952ff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e1a952f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8e1a952f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e1a952ff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e1a952ff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e1a952ff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e1a952ff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e1a952ff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e1a952ff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e1a952ff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e1a952ff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e1a952ff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e1a952ff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e1a952ff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e1a952ff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4880df1f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4880df1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e1a952ff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e1a952ff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e1a952ff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e1a952ff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1a952ff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1a952ff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4880df1f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94880df1f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4880df1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4880df1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4880df1f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4880df1f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4880df1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4880df1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4880df1f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4880df1f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4880df1f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4880df1f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4880df1f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4880df1f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"/>
          <p:cNvGrpSpPr/>
          <p:nvPr/>
        </p:nvGrpSpPr>
        <p:grpSpPr>
          <a:xfrm>
            <a:off x="9068105" y="1"/>
            <a:ext cx="0" cy="5024086"/>
            <a:chOff x="8042" y="0"/>
            <a:chExt cx="0" cy="5920"/>
          </a:xfrm>
        </p:grpSpPr>
        <p:sp>
          <p:nvSpPr>
            <p:cNvPr id="20" name="Google Shape;20;p2"/>
            <p:cNvSpPr/>
            <p:nvPr/>
          </p:nvSpPr>
          <p:spPr>
            <a:xfrm>
              <a:off x="8042" y="4420"/>
              <a:ext cx="0" cy="1500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042" y="1473"/>
              <a:ext cx="0" cy="1500"/>
            </a:xfrm>
            <a:prstGeom prst="rect">
              <a:avLst/>
            </a:prstGeom>
            <a:solidFill>
              <a:srgbClr val="DC045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42" y="2947"/>
              <a:ext cx="0" cy="1500"/>
            </a:xfrm>
            <a:prstGeom prst="rect">
              <a:avLst/>
            </a:prstGeom>
            <a:solidFill>
              <a:srgbClr val="5BBBB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042" y="0"/>
              <a:ext cx="0" cy="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15627" y="5002021"/>
            <a:ext cx="9144000" cy="141600"/>
          </a:xfrm>
          <a:prstGeom prst="rect">
            <a:avLst/>
          </a:prstGeom>
          <a:gradFill>
            <a:gsLst>
              <a:gs pos="0">
                <a:srgbClr val="EEEEEE">
                  <a:alpha val="80000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6901538" y="5027136"/>
            <a:ext cx="2228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 (C) DeNA Co.,Ltd. All Rights Reserved.</a:t>
            </a:r>
            <a:endParaRPr sz="700"/>
          </a:p>
        </p:txBody>
      </p:sp>
      <p:pic>
        <p:nvPicPr>
          <p:cNvPr descr="dena_ppt_logo" id="26" name="Google Shape;2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2617" y="3597269"/>
            <a:ext cx="3240363" cy="10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4911332" y="407696"/>
            <a:ext cx="4012800" cy="246900"/>
          </a:xfrm>
          <a:prstGeom prst="rect">
            <a:avLst/>
          </a:prstGeom>
          <a:solidFill>
            <a:srgbClr val="DC0451"/>
          </a:solidFill>
          <a:ln cap="flat" cmpd="sng" w="25400">
            <a:solidFill>
              <a:srgbClr val="DC04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100" lIns="48200" spcFirstLastPara="1" rIns="48200" wrap="square" tIns="24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Confidential</a:t>
            </a:r>
            <a:endParaRPr b="1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 txBox="1"/>
          <p:nvPr>
            <p:ph type="ctrTitle"/>
          </p:nvPr>
        </p:nvSpPr>
        <p:spPr>
          <a:xfrm>
            <a:off x="4774038" y="1773939"/>
            <a:ext cx="40506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3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4774038" y="1242343"/>
            <a:ext cx="405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lvl="0" algn="l">
              <a:spcBef>
                <a:spcPts val="900"/>
              </a:spcBef>
              <a:spcAft>
                <a:spcPts val="0"/>
              </a:spcAft>
              <a:buSzPts val="1500"/>
              <a:buFont typeface="Noto Sans Symbols"/>
              <a:buNone/>
              <a:defRPr b="1"/>
            </a:lvl1pPr>
            <a:lvl2pPr lvl="1" algn="l">
              <a:spcBef>
                <a:spcPts val="900"/>
              </a:spcBef>
              <a:spcAft>
                <a:spcPts val="0"/>
              </a:spcAft>
              <a:buSzPts val="900"/>
              <a:buChar char="⁃"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lvl="5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636" y="3600618"/>
            <a:ext cx="5486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636" y="459601"/>
            <a:ext cx="54861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636" y="4025894"/>
            <a:ext cx="5486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700"/>
              <a:buNone/>
              <a:defRPr sz="7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600"/>
              <a:buNone/>
              <a:defRPr sz="6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&#10;縦書きテキスト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2616446" y="-1725725"/>
            <a:ext cx="3911100" cy="87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85750" lvl="0" marL="457200" algn="l">
              <a:spcBef>
                <a:spcPts val="900"/>
              </a:spcBef>
              <a:spcAft>
                <a:spcPts val="0"/>
              </a:spcAft>
              <a:buSzPts val="900"/>
              <a:buChar char="■"/>
              <a:defRPr/>
            </a:lvl1pPr>
            <a:lvl2pPr indent="-285750" lvl="1" marL="914400" algn="l">
              <a:spcBef>
                <a:spcPts val="900"/>
              </a:spcBef>
              <a:spcAft>
                <a:spcPts val="0"/>
              </a:spcAft>
              <a:buSzPts val="900"/>
              <a:buChar char="⁃"/>
              <a:defRPr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&#10;縦書きテキスト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 rot="5400000">
            <a:off x="5631296" y="1289330"/>
            <a:ext cx="44136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1223377" y="-834820"/>
            <a:ext cx="4413600" cy="6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85750" lvl="0" marL="457200" algn="l">
              <a:spcBef>
                <a:spcPts val="900"/>
              </a:spcBef>
              <a:spcAft>
                <a:spcPts val="0"/>
              </a:spcAft>
              <a:buSzPts val="900"/>
              <a:buChar char="■"/>
              <a:defRPr/>
            </a:lvl1pPr>
            <a:lvl2pPr indent="-285750" lvl="1" marL="914400" algn="l">
              <a:spcBef>
                <a:spcPts val="900"/>
              </a:spcBef>
              <a:spcAft>
                <a:spcPts val="0"/>
              </a:spcAft>
              <a:buSzPts val="900"/>
              <a:buChar char="⁃"/>
              <a:defRPr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ll">
  <p:cSld name="nul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9265451" y="5214938"/>
            <a:ext cx="42900" cy="429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  <a:defRPr/>
            </a:lvl1pPr>
            <a:lvl2pPr indent="-323850" lvl="1" marL="91440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Char char="⁃"/>
              <a:defRPr/>
            </a:lvl2pPr>
            <a:lvl3pPr indent="-31115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indent="-31115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⁃"/>
              <a:defRPr/>
            </a:lvl4pPr>
            <a:lvl5pPr indent="-29845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22189" y="3305101"/>
            <a:ext cx="77721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sz="21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217662" y="673075"/>
            <a:ext cx="43008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algn="l">
              <a:spcBef>
                <a:spcPts val="900"/>
              </a:spcBef>
              <a:spcAft>
                <a:spcPts val="0"/>
              </a:spcAft>
              <a:buSzPts val="1500"/>
              <a:buChar char="■"/>
              <a:defRPr sz="1500"/>
            </a:lvl1pPr>
            <a:lvl2pPr indent="-311150" lvl="1" marL="914400" algn="l">
              <a:spcBef>
                <a:spcPts val="900"/>
              </a:spcBef>
              <a:spcAft>
                <a:spcPts val="0"/>
              </a:spcAft>
              <a:buSzPts val="1300"/>
              <a:buChar char="⁃"/>
              <a:defRPr sz="1300"/>
            </a:lvl2pPr>
            <a:lvl3pPr indent="-2984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 sz="900"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625582" y="673075"/>
            <a:ext cx="43008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algn="l">
              <a:spcBef>
                <a:spcPts val="900"/>
              </a:spcBef>
              <a:spcAft>
                <a:spcPts val="0"/>
              </a:spcAft>
              <a:buSzPts val="1500"/>
              <a:buChar char="■"/>
              <a:defRPr sz="1500"/>
            </a:lvl1pPr>
            <a:lvl2pPr indent="-311150" lvl="1" marL="914400" algn="l">
              <a:spcBef>
                <a:spcPts val="900"/>
              </a:spcBef>
              <a:spcAft>
                <a:spcPts val="0"/>
              </a:spcAft>
              <a:buSzPts val="1300"/>
              <a:buChar char="⁃"/>
              <a:defRPr sz="1300"/>
            </a:lvl2pPr>
            <a:lvl3pPr indent="-2984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 sz="900"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57647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57647" y="1151093"/>
            <a:ext cx="40395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300"/>
              <a:buNone/>
              <a:defRPr b="1" sz="13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1100"/>
              <a:buNone/>
              <a:defRPr b="1" sz="11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57647" y="1630784"/>
            <a:ext cx="40395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11150" lvl="0" marL="457200" algn="l">
              <a:spcBef>
                <a:spcPts val="900"/>
              </a:spcBef>
              <a:spcAft>
                <a:spcPts val="0"/>
              </a:spcAft>
              <a:buSzPts val="1300"/>
              <a:buChar char="■"/>
              <a:defRPr sz="1300"/>
            </a:lvl1pPr>
            <a:lvl2pPr indent="-298450" lvl="1" marL="914400" algn="l">
              <a:spcBef>
                <a:spcPts val="900"/>
              </a:spcBef>
              <a:spcAft>
                <a:spcPts val="0"/>
              </a:spcAft>
              <a:buSzPts val="1100"/>
              <a:buChar char="⁃"/>
              <a:defRPr sz="1100"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⁃"/>
              <a:defRPr sz="800"/>
            </a:lvl4pPr>
            <a:lvl5pPr indent="-2794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4644558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300"/>
              <a:buNone/>
              <a:defRPr b="1" sz="13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1100"/>
              <a:buNone/>
              <a:defRPr b="1" sz="11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4644558" y="163078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11150" lvl="0" marL="457200" algn="l">
              <a:spcBef>
                <a:spcPts val="900"/>
              </a:spcBef>
              <a:spcAft>
                <a:spcPts val="0"/>
              </a:spcAft>
              <a:buSzPts val="1300"/>
              <a:buChar char="■"/>
              <a:defRPr sz="1300"/>
            </a:lvl1pPr>
            <a:lvl2pPr indent="-298450" lvl="1" marL="914400" algn="l">
              <a:spcBef>
                <a:spcPts val="900"/>
              </a:spcBef>
              <a:spcAft>
                <a:spcPts val="0"/>
              </a:spcAft>
              <a:buSzPts val="1100"/>
              <a:buChar char="⁃"/>
              <a:defRPr sz="1100"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⁃"/>
              <a:defRPr sz="800"/>
            </a:lvl4pPr>
            <a:lvl5pPr indent="-2794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&#10;コンテンツ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647" y="205105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575227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36550" lvl="0" marL="457200" algn="l">
              <a:spcBef>
                <a:spcPts val="900"/>
              </a:spcBef>
              <a:spcAft>
                <a:spcPts val="0"/>
              </a:spcAft>
              <a:buSzPts val="1700"/>
              <a:buChar char="■"/>
              <a:defRPr sz="1700"/>
            </a:lvl1pPr>
            <a:lvl2pPr indent="-323850" lvl="1" marL="914400" algn="l">
              <a:spcBef>
                <a:spcPts val="900"/>
              </a:spcBef>
              <a:spcAft>
                <a:spcPts val="0"/>
              </a:spcAft>
              <a:buSzPts val="1500"/>
              <a:buChar char="⁃"/>
              <a:defRPr sz="1500"/>
            </a:lvl2pPr>
            <a:lvl3pPr indent="-3111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3pPr>
            <a:lvl4pPr indent="-2984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⁃"/>
              <a:defRPr sz="1100"/>
            </a:lvl4pPr>
            <a:lvl5pPr indent="-2984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647" y="1076586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700"/>
              <a:buNone/>
              <a:defRPr sz="7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600"/>
              <a:buNone/>
              <a:defRPr sz="6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7" name="Google Shape;7;p1"/>
          <p:cNvGrpSpPr/>
          <p:nvPr/>
        </p:nvGrpSpPr>
        <p:grpSpPr>
          <a:xfrm>
            <a:off x="-558" y="5000319"/>
            <a:ext cx="9245024" cy="121401"/>
            <a:chOff x="0" y="5973"/>
            <a:chExt cx="8282" cy="145"/>
          </a:xfrm>
        </p:grpSpPr>
        <p:grpSp>
          <p:nvGrpSpPr>
            <p:cNvPr id="8" name="Google Shape;8;p1"/>
            <p:cNvGrpSpPr/>
            <p:nvPr/>
          </p:nvGrpSpPr>
          <p:grpSpPr>
            <a:xfrm rot="-5400000">
              <a:off x="4112" y="1860"/>
              <a:ext cx="2" cy="8228"/>
              <a:chOff x="8110" y="0"/>
              <a:chExt cx="1" cy="5920"/>
            </a:xfrm>
          </p:grpSpPr>
          <p:sp>
            <p:nvSpPr>
              <p:cNvPr id="9" name="Google Shape;9;p1"/>
              <p:cNvSpPr/>
              <p:nvPr/>
            </p:nvSpPr>
            <p:spPr>
              <a:xfrm rot="5400000">
                <a:off x="7360" y="5170"/>
                <a:ext cx="1500" cy="0"/>
              </a:xfrm>
              <a:prstGeom prst="rect">
                <a:avLst/>
              </a:prstGeom>
              <a:solidFill>
                <a:srgbClr val="FF79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 rot="5400000">
                <a:off x="7361" y="2222"/>
                <a:ext cx="1500" cy="0"/>
              </a:xfrm>
              <a:prstGeom prst="rect">
                <a:avLst/>
              </a:prstGeom>
              <a:solidFill>
                <a:srgbClr val="DC045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 rot="5400000">
                <a:off x="7360" y="3697"/>
                <a:ext cx="1500" cy="0"/>
              </a:xfrm>
              <a:prstGeom prst="rect">
                <a:avLst/>
              </a:prstGeom>
              <a:solidFill>
                <a:srgbClr val="5BBBB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 rot="5400000">
                <a:off x="7361" y="750"/>
                <a:ext cx="1500" cy="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dena_ppt_logo" id="13" name="Google Shape;13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68" y="6005"/>
              <a:ext cx="272" cy="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"/>
            <p:cNvSpPr/>
            <p:nvPr/>
          </p:nvSpPr>
          <p:spPr>
            <a:xfrm>
              <a:off x="6182" y="6005"/>
              <a:ext cx="2100" cy="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CN" sz="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Copyright (C) DeNA Co.,Ltd. All Rights Reserved.</a:t>
              </a:r>
              <a:endParaRPr sz="700"/>
            </a:p>
          </p:txBody>
        </p:sp>
      </p:grpSp>
      <p:sp>
        <p:nvSpPr>
          <p:cNvPr id="15" name="Google Shape;15;p1"/>
          <p:cNvSpPr txBox="1"/>
          <p:nvPr>
            <p:ph type="title"/>
          </p:nvPr>
        </p:nvSpPr>
        <p:spPr>
          <a:xfrm>
            <a:off x="213197" y="174966"/>
            <a:ext cx="79029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" type="body"/>
          </p:nvPr>
        </p:nvSpPr>
        <p:spPr>
          <a:xfrm>
            <a:off x="217662" y="676424"/>
            <a:ext cx="87087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marR="0" rtl="0" algn="l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  <a:defRPr b="0" i="0" sz="15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23850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Meiryo"/>
              <a:buChar char="⁃"/>
              <a:defRPr b="0" i="0" sz="15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11150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31115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iryo"/>
              <a:buChar char="⁃"/>
              <a:defRPr b="0" i="0" sz="13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298450" lvl="4" marL="22860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228600" lvl="5" marL="27432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/>
        </p:nvSpPr>
        <p:spPr>
          <a:xfrm>
            <a:off x="6850192" y="-837"/>
            <a:ext cx="2293800" cy="134700"/>
          </a:xfrm>
          <a:prstGeom prst="rect">
            <a:avLst/>
          </a:prstGeom>
          <a:solidFill>
            <a:srgbClr val="DC0451"/>
          </a:solidFill>
          <a:ln>
            <a:noFill/>
          </a:ln>
        </p:spPr>
        <p:txBody>
          <a:bodyPr anchorCtr="1" anchor="ctr" bIns="13300" lIns="48200" spcFirstLastPara="1" rIns="48200" wrap="square" tIns="133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Confidential</a:t>
            </a:r>
            <a:endParaRPr b="1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jp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27.png"/><Relationship Id="rId6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56.png"/><Relationship Id="rId5" Type="http://schemas.openxmlformats.org/officeDocument/2006/relationships/image" Target="../media/image43.png"/><Relationship Id="rId6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registry.khronos.org/OpenGL/extensions/ARB/ARB_framebuffer_sRGB.txt" TargetMode="External"/><Relationship Id="rId4" Type="http://schemas.openxmlformats.org/officeDocument/2006/relationships/hyperlink" Target="https://observablehq.com/@sebastien/srgb-rgb-gamma" TargetMode="External"/><Relationship Id="rId5" Type="http://schemas.openxmlformats.org/officeDocument/2006/relationships/hyperlink" Target="https://en.wikipedia.org/wiki/Color_space" TargetMode="External"/><Relationship Id="rId6" Type="http://schemas.openxmlformats.org/officeDocument/2006/relationships/hyperlink" Target="https://www.g-truc.net/post-0263.html" TargetMode="External"/><Relationship Id="rId7" Type="http://schemas.openxmlformats.org/officeDocument/2006/relationships/hyperlink" Target="https://learn.microsoft.com/en-us/windows/win32/api/dxgiformat/ne-dxgiformat-dxgi_forma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2546688" y="1799468"/>
            <a:ext cx="4050600" cy="493200"/>
          </a:xfrm>
          <a:prstGeom prst="rect">
            <a:avLst/>
          </a:prstGeom>
        </p:spPr>
        <p:txBody>
          <a:bodyPr anchorCtr="0" anchor="b" bIns="24100" lIns="48200" spcFirstLastPara="1" rIns="48200" wrap="square" tIns="241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zh-CN" sz="2300"/>
              <a:t>UI</a:t>
            </a:r>
            <a:r>
              <a:rPr lang="zh-CN" sz="2300"/>
              <a:t>渲染工作流</a:t>
            </a:r>
            <a:endParaRPr sz="2300"/>
          </a:p>
        </p:txBody>
      </p:sp>
      <p:sp>
        <p:nvSpPr>
          <p:cNvPr id="81" name="Google Shape;81;p14"/>
          <p:cNvSpPr txBox="1"/>
          <p:nvPr/>
        </p:nvSpPr>
        <p:spPr>
          <a:xfrm>
            <a:off x="4423375" y="2939850"/>
            <a:ext cx="29796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-吃吃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</a:t>
            </a:r>
            <a:r>
              <a:rPr lang="zh-CN"/>
              <a:t>olorSettings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4572000" y="673075"/>
            <a:ext cx="4354200" cy="5988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400"/>
              <a:t>默认情况下，会使用sRGB编码作为工作的颜色空间，gamma值为2.2。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400"/>
              <a:t>新建文档时，也需要选择颜色配置文件，默认情况下会选sRGB编码。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650025"/>
            <a:ext cx="4120574" cy="26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50" y="3299600"/>
            <a:ext cx="4120576" cy="163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025" y="1782425"/>
            <a:ext cx="1762975" cy="15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0675" y="3392225"/>
            <a:ext cx="2447674" cy="15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AdvancedControls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b="1" lang="zh-CN"/>
              <a:t>用</a:t>
            </a:r>
            <a:r>
              <a:rPr b="1" lang="zh-CN"/>
              <a:t>灰度系数混合RGB颜色：</a:t>
            </a:r>
            <a:r>
              <a:rPr lang="zh-CN"/>
              <a:t>在混合或者绘制图层时，用于blending计算时gamma因子。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50" y="673068"/>
            <a:ext cx="4267205" cy="271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49" y="3585124"/>
            <a:ext cx="4267199" cy="611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462" y="1862025"/>
            <a:ext cx="4235275" cy="7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1474" y="2810974"/>
            <a:ext cx="4267200" cy="101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GammaBlending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7076"/>
            <a:ext cx="1568725" cy="9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075" y="627075"/>
            <a:ext cx="1374271" cy="9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613" y="791538"/>
            <a:ext cx="1324113" cy="66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38" y="1747625"/>
            <a:ext cx="4235275" cy="7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674" y="2659749"/>
            <a:ext cx="4267200" cy="101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1550" y="577331"/>
            <a:ext cx="2085975" cy="135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5"/>
          <p:cNvCxnSpPr/>
          <p:nvPr/>
        </p:nvCxnSpPr>
        <p:spPr>
          <a:xfrm flipH="1" rot="10800000">
            <a:off x="2810525" y="1268550"/>
            <a:ext cx="2074200" cy="87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5"/>
          <p:cNvCxnSpPr/>
          <p:nvPr/>
        </p:nvCxnSpPr>
        <p:spPr>
          <a:xfrm flipH="1" rot="10800000">
            <a:off x="3880000" y="2730825"/>
            <a:ext cx="835800" cy="77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" name="Google Shape;17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675" y="3860374"/>
            <a:ext cx="4267200" cy="70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0550" y="2143950"/>
            <a:ext cx="4009249" cy="6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49650" y="3560510"/>
            <a:ext cx="4568899" cy="26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GammaBlending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75" y="1096199"/>
            <a:ext cx="4145425" cy="295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975" y="1096200"/>
            <a:ext cx="4398206" cy="29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默认情况下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75" y="584988"/>
            <a:ext cx="3343999" cy="21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825" y="585000"/>
            <a:ext cx="3908174" cy="212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475" y="2737300"/>
            <a:ext cx="3343999" cy="21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7125" y="2760850"/>
            <a:ext cx="4321133" cy="20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线性空间与gamma空间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3781"/>
            <a:ext cx="8839203" cy="355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导入场景原画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300" y="889022"/>
            <a:ext cx="6515400" cy="33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效果图 </a:t>
            </a:r>
            <a:r>
              <a:rPr lang="zh-CN"/>
              <a:t>gamma blending 1.0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325" y="1124950"/>
            <a:ext cx="5160376" cy="28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00" y="1594044"/>
            <a:ext cx="3607649" cy="19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效果图 gamma blending 2.2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1453931"/>
            <a:ext cx="3515526" cy="223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626" y="1138106"/>
            <a:ext cx="5106026" cy="286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698712" y="20340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</a:t>
            </a:r>
            <a:r>
              <a:rPr lang="zh-CN"/>
              <a:t>nity</a:t>
            </a:r>
            <a:r>
              <a:rPr lang="zh-CN"/>
              <a:t>工作流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目录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RGB</a:t>
            </a:r>
            <a:r>
              <a:rPr lang="zh-CN"/>
              <a:t>颜色空间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概念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sRGB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Transfer Function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Photoshop工作流	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gamma blend 2.2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gamma blend 1.0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Unity工作流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gamma workflow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linear workflow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解决方案	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目标：线性工作流下确保UI渲染效果和Photoshop中的效果图一致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</a:t>
            </a:r>
            <a:r>
              <a:rPr lang="zh-CN"/>
              <a:t>工作流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4572000" y="552450"/>
            <a:ext cx="4354200" cy="13776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framebuffer没有做gamma encoding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着色时lighting intensity乘gamma color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无视Texture importor的sRGB的选项</a:t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13" y="552450"/>
            <a:ext cx="3444076" cy="18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25" y="2499500"/>
            <a:ext cx="3444076" cy="192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6927" y="3261975"/>
            <a:ext cx="3904324" cy="12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8562" y="2053800"/>
            <a:ext cx="3521075" cy="10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422825" y="4506775"/>
            <a:ext cx="84414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</a:t>
            </a:r>
            <a:r>
              <a:rPr lang="zh-CN"/>
              <a:t>inear工作流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CN" sz="1400"/>
              <a:t>framebuffer会开启sRGB encoding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1400"/>
              <a:t>lighting intensity采用线性值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1400"/>
              <a:t>根据texture importor的sRGB选项设置采样器</a:t>
            </a:r>
            <a:endParaRPr sz="1400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150" y="1725725"/>
            <a:ext cx="4291900" cy="12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150" y="3194075"/>
            <a:ext cx="4354200" cy="11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25" y="2541478"/>
            <a:ext cx="4267207" cy="212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863" y="577350"/>
            <a:ext cx="4242324" cy="1907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总结</a:t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38" y="552456"/>
            <a:ext cx="7767723" cy="436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698712" y="20340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解决方案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背景</a:t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B</a:t>
            </a:r>
            <a:r>
              <a:rPr lang="zh-CN"/>
              <a:t>lending操作需要在</a:t>
            </a:r>
            <a:r>
              <a:rPr b="1" lang="zh-CN"/>
              <a:t>线性空间</a:t>
            </a:r>
            <a:r>
              <a:rPr lang="zh-CN"/>
              <a:t>下进行，因此需要确保各个参数都是</a:t>
            </a:r>
            <a:r>
              <a:rPr b="1" lang="zh-CN"/>
              <a:t>线性</a:t>
            </a:r>
            <a:r>
              <a:rPr lang="zh-CN"/>
              <a:t>的。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Photoshop默认导出选项是</a:t>
            </a:r>
            <a:r>
              <a:rPr b="1" lang="zh-CN"/>
              <a:t>sRGB编码</a:t>
            </a:r>
            <a:r>
              <a:rPr lang="zh-CN"/>
              <a:t>的（导出线性需要额外配置）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图形api中sRGB采样</a:t>
            </a:r>
            <a:r>
              <a:rPr b="1" lang="zh-CN"/>
              <a:t>不会</a:t>
            </a:r>
            <a:r>
              <a:rPr lang="zh-CN"/>
              <a:t>对</a:t>
            </a:r>
            <a:r>
              <a:rPr b="1" lang="zh-CN"/>
              <a:t>alpha</a:t>
            </a:r>
            <a:r>
              <a:rPr lang="zh-CN"/>
              <a:t>做任何处理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 美术友好工作流：在</a:t>
            </a:r>
            <a:r>
              <a:rPr b="1" lang="zh-CN"/>
              <a:t>gamma</a:t>
            </a:r>
            <a:r>
              <a:rPr lang="zh-CN"/>
              <a:t>空间下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blending gamma 2.2  (default, but probably not correct)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blending gamma 1.0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 渲染工作流：在</a:t>
            </a:r>
            <a:r>
              <a:rPr b="1" lang="zh-CN"/>
              <a:t>线性空间</a:t>
            </a:r>
            <a:r>
              <a:rPr lang="zh-CN"/>
              <a:t>下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</a:t>
            </a:r>
            <a:r>
              <a:rPr lang="zh-CN"/>
              <a:t>ormal Framebuffer</a:t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25" y="529406"/>
            <a:ext cx="7785143" cy="436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RenderFlow</a:t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75" y="812848"/>
            <a:ext cx="8861650" cy="3517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Gamma blending 2.2 (Default)</a:t>
            </a:r>
            <a:endParaRPr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25" y="620924"/>
            <a:ext cx="3930975" cy="220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000" y="620925"/>
            <a:ext cx="2565464" cy="44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25" y="2826298"/>
            <a:ext cx="3930975" cy="219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</a:t>
            </a:r>
            <a:r>
              <a:rPr lang="zh-CN"/>
              <a:t>evertToLinear</a:t>
            </a:r>
            <a:endParaRPr/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547275"/>
            <a:ext cx="3850202" cy="21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50" y="2692925"/>
            <a:ext cx="3850201" cy="22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277" y="1245406"/>
            <a:ext cx="4771350" cy="265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Demo Shader </a:t>
            </a:r>
            <a:endParaRPr/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场景转成gamma的结果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UI不勾选sRGB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用gamma的值做Alpha Blend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将最终结果再转回线性，因为默认的backbuffer是sRGB的编码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这样做的话，Blending并不是按照线性值来进行，理论上物理不正确，但是保证了跟PhotoShop效果一致，需要至少额外多一个Pass用来把结果转回线性，或者改引擎源码不开启sRGBframebuffer</a:t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1493"/>
            <a:ext cx="4267206" cy="314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698712" y="20340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RGB</a:t>
            </a:r>
            <a:r>
              <a:rPr lang="zh-CN"/>
              <a:t>颜色空间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</a:t>
            </a:r>
            <a:r>
              <a:rPr lang="zh-CN"/>
              <a:t>lending gamma 1.0 （Recommend）</a:t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75" y="587275"/>
            <a:ext cx="3861902" cy="21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50" y="2751000"/>
            <a:ext cx="3872547" cy="216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897" y="587268"/>
            <a:ext cx="1966095" cy="436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7100" y="587275"/>
            <a:ext cx="1730363" cy="43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</a:t>
            </a:r>
            <a:r>
              <a:rPr lang="zh-CN"/>
              <a:t>emo Shader</a:t>
            </a:r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836650"/>
            <a:ext cx="5008625" cy="3470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5310051" y="648125"/>
            <a:ext cx="3407100" cy="4184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这种方式下，直接走正常渲染流程，UI勾选sRGB，不需要任何额外的Pass来做颜色空间的转换。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400"/>
              <a:t>两种方式在Blit到Final sRGBframebuffer时</a:t>
            </a:r>
            <a:r>
              <a:rPr b="1" lang="zh-CN" sz="1400"/>
              <a:t>渐变</a:t>
            </a:r>
            <a:r>
              <a:rPr lang="zh-CN" sz="1400"/>
              <a:t>会存在</a:t>
            </a:r>
            <a:r>
              <a:rPr b="1" lang="zh-CN" sz="1400"/>
              <a:t>artifact</a:t>
            </a:r>
            <a:r>
              <a:rPr lang="zh-CN" sz="1400"/>
              <a:t>，目前暂时不知道原因，对于</a:t>
            </a:r>
            <a:r>
              <a:rPr b="1" lang="zh-CN" sz="1400"/>
              <a:t>白边</a:t>
            </a:r>
            <a:r>
              <a:rPr lang="zh-CN" sz="1400"/>
              <a:t>，可以把sampler设置成</a:t>
            </a:r>
            <a:r>
              <a:rPr b="1" lang="zh-CN" sz="1400"/>
              <a:t>point</a:t>
            </a:r>
            <a:r>
              <a:rPr lang="zh-CN" sz="1400"/>
              <a:t>的过滤方式。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关于渐变artifact</a:t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25" y="617106"/>
            <a:ext cx="7862162" cy="436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参考资料</a:t>
            </a:r>
            <a:endParaRPr/>
          </a:p>
        </p:txBody>
      </p:sp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ARB_framebuffer_sRGB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4"/>
              </a:rPr>
              <a:t>sRGB, RGB&amp;Gamma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ColorSpace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6"/>
              </a:rPr>
              <a:t>Using sRGB coloe space with OpenGL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DXGI_FORMAT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颜色空间（RGBColorSpace）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左图展示的是</a:t>
            </a:r>
            <a:r>
              <a:rPr b="1" lang="zh-CN" sz="900"/>
              <a:t>所有人眼可见</a:t>
            </a:r>
            <a:r>
              <a:rPr lang="zh-CN" sz="900"/>
              <a:t>的颜色集合。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RGB颜色空间由</a:t>
            </a:r>
            <a:r>
              <a:rPr b="1" lang="zh-CN" sz="900"/>
              <a:t>基元(Primaries)</a:t>
            </a:r>
            <a:r>
              <a:rPr lang="zh-CN" sz="900"/>
              <a:t>，</a:t>
            </a:r>
            <a:r>
              <a:rPr b="1" lang="zh-CN" sz="900"/>
              <a:t>白点(WhitePoint)</a:t>
            </a:r>
            <a:r>
              <a:rPr lang="zh-CN" sz="900"/>
              <a:t>和</a:t>
            </a:r>
            <a:r>
              <a:rPr b="1" lang="zh-CN" sz="900"/>
              <a:t>转换函数(Transform Function)</a:t>
            </a:r>
            <a:r>
              <a:rPr lang="zh-CN" sz="900"/>
              <a:t>来定义。</a:t>
            </a:r>
            <a:endParaRPr sz="900"/>
          </a:p>
          <a:p>
            <a:pPr indent="-2857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b="1" lang="zh-CN" sz="900"/>
              <a:t>基元（色度）</a:t>
            </a:r>
            <a:endParaRPr b="1" sz="9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900"/>
              <a:t>	</a:t>
            </a:r>
            <a:r>
              <a:rPr lang="zh-CN" sz="900"/>
              <a:t>定义“how red，how green，how blue”，不考虑明度因素</a:t>
            </a:r>
            <a:endParaRPr sz="900"/>
          </a:p>
          <a:p>
            <a:pPr indent="-2857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b="1" lang="zh-CN" sz="900"/>
              <a:t>白场</a:t>
            </a:r>
            <a:endParaRPr b="1" sz="9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900"/>
              <a:t>	</a:t>
            </a:r>
            <a:r>
              <a:rPr lang="zh-CN" sz="900"/>
              <a:t>标准光源</a:t>
            </a:r>
            <a:endParaRPr sz="900"/>
          </a:p>
          <a:p>
            <a:pPr indent="-2857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b="1" lang="zh-CN" sz="900"/>
              <a:t>转换函数</a:t>
            </a:r>
            <a:endParaRPr b="1" sz="9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也叫做</a:t>
            </a:r>
            <a:r>
              <a:rPr b="1" lang="zh-CN" sz="900"/>
              <a:t>tone response curve</a:t>
            </a:r>
            <a:r>
              <a:rPr lang="zh-CN" sz="900"/>
              <a:t>或者</a:t>
            </a:r>
            <a:r>
              <a:rPr b="1" lang="zh-CN" sz="900"/>
              <a:t>gamma</a:t>
            </a:r>
            <a:r>
              <a:rPr lang="zh-CN" sz="900"/>
              <a:t>，用来映射色度值到CIEXYZ。</a:t>
            </a:r>
            <a:r>
              <a:rPr b="1" lang="zh-CN" sz="900"/>
              <a:t>基元</a:t>
            </a:r>
            <a:r>
              <a:rPr lang="zh-CN" sz="900"/>
              <a:t>用来告诉显示器</a:t>
            </a:r>
            <a:r>
              <a:rPr b="1" lang="zh-CN" sz="900"/>
              <a:t>“what color should this be”</a:t>
            </a:r>
            <a:r>
              <a:rPr lang="zh-CN" sz="900"/>
              <a:t>，而</a:t>
            </a:r>
            <a:r>
              <a:rPr b="1" lang="zh-CN" sz="900"/>
              <a:t>转换函数</a:t>
            </a:r>
            <a:r>
              <a:rPr lang="zh-CN" sz="900"/>
              <a:t>则告诉显示器</a:t>
            </a:r>
            <a:r>
              <a:rPr b="1" lang="zh-CN" sz="900"/>
              <a:t>“how bright should this be”</a:t>
            </a:r>
            <a:endParaRPr b="1" sz="9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75" y="673075"/>
            <a:ext cx="3840749" cy="40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225" y="673075"/>
            <a:ext cx="1395775" cy="14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sRGB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100"/>
              <a:t>       出于网络带宽的考虑，HP跟Microsoft提出了一种标准颜色空间称为</a:t>
            </a:r>
            <a:r>
              <a:rPr b="1" lang="zh-CN" sz="1100"/>
              <a:t>sRGB</a:t>
            </a:r>
            <a:r>
              <a:rPr lang="zh-CN" sz="1100"/>
              <a:t>，可以以更小的</a:t>
            </a:r>
            <a:r>
              <a:rPr b="1" lang="zh-CN" sz="1100"/>
              <a:t>数据消耗</a:t>
            </a:r>
            <a:r>
              <a:rPr lang="zh-CN" sz="1100"/>
              <a:t>去做颜色映射。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zh-CN" sz="1100"/>
              <a:t>传统CRT显示器非线性响应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CN" sz="1100"/>
              <a:t>人眼对暗部颜色更加敏感     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1100"/>
              <a:t> Gamma定义 ：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viewing gamma：</a:t>
            </a:r>
            <a:r>
              <a:rPr lang="zh-CN" sz="1100"/>
              <a:t>最终我们想要的gamma</a:t>
            </a:r>
            <a:endParaRPr sz="11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1100"/>
              <a:t>viewing gamma</a:t>
            </a:r>
            <a:r>
              <a:rPr b="1" lang="zh-CN" sz="1100"/>
              <a:t> = camera gamma x display gamma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camera gamma : </a:t>
            </a:r>
            <a:r>
              <a:rPr lang="zh-CN" sz="1100"/>
              <a:t>图像传感器或者相机的标准转换函数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CRT gamma：</a:t>
            </a:r>
            <a:r>
              <a:rPr lang="zh-CN" sz="1100"/>
              <a:t>物理CRT的gamma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LUT gamma：</a:t>
            </a:r>
            <a:r>
              <a:rPr lang="zh-CN" sz="1100"/>
              <a:t>framebuffer的LUT gamma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zh-CN" sz="1100"/>
              <a:t>display gamma：</a:t>
            </a:r>
            <a:r>
              <a:rPr lang="zh-CN" sz="1100"/>
              <a:t>帧缓冲区的下游，通常是CRT gamma与LUT gamma的乘积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1100"/>
              <a:t>              display gamma = CRT gamma x </a:t>
            </a:r>
            <a:r>
              <a:rPr b="1" lang="zh-CN" sz="1100"/>
              <a:t>LUT </a:t>
            </a:r>
            <a:r>
              <a:rPr b="1" lang="zh-CN" sz="1100"/>
              <a:t>gamma</a:t>
            </a:r>
            <a:endParaRPr b="1" sz="11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25" y="586800"/>
            <a:ext cx="3903876" cy="29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50" y="3796997"/>
            <a:ext cx="4281424" cy="6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latin typeface="Meiryo"/>
                <a:ea typeface="Meiryo"/>
                <a:cs typeface="Meiryo"/>
                <a:sym typeface="Meiryo"/>
              </a:rPr>
              <a:t>CRT Gamma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1200"/>
              <a:t>CRT Gamma</a:t>
            </a:r>
            <a:r>
              <a:rPr lang="zh-CN" sz="1200"/>
              <a:t>是一个反应CRT电子发射枪的电压和实际显示器辐射度的转换函数。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200"/>
              <a:t>          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200"/>
              <a:t> </a:t>
            </a:r>
            <a:r>
              <a:rPr b="1" i="1" lang="zh-CN" sz="1200"/>
              <a:t> k1,k2 </a:t>
            </a:r>
            <a:r>
              <a:rPr lang="zh-CN" sz="1200"/>
              <a:t>分别为gain跟offset，</a:t>
            </a:r>
            <a:r>
              <a:rPr b="1" i="1" lang="zh-CN" sz="1200"/>
              <a:t>D </a:t>
            </a:r>
            <a:r>
              <a:rPr lang="zh-CN" sz="1200"/>
              <a:t>是标准化的像素值，</a:t>
            </a:r>
            <a:r>
              <a:rPr b="1" i="1" lang="zh-CN" sz="1200"/>
              <a:t>A </a:t>
            </a:r>
            <a:r>
              <a:rPr lang="zh-CN" sz="1200"/>
              <a:t>是CRT最大的明度，</a:t>
            </a:r>
            <a:r>
              <a:rPr b="1" i="1" lang="zh-CN" sz="1200"/>
              <a:t>I </a:t>
            </a:r>
            <a:r>
              <a:rPr lang="zh-CN" sz="1200"/>
              <a:t>是最终的明度。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200"/>
              <a:t>gamma取决于电子枪的设计，而大部分计算机显示器和电视在显示上的分别，主要来自于用户对于k1、k2的不同调整，比如对比度亮度的设置等。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200"/>
              <a:t>完美情况下为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200"/>
              <a:t> 这种情况下，显示器具有最大的显示范围。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00" y="1020181"/>
            <a:ext cx="3324225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600" y="1149100"/>
            <a:ext cx="1731000" cy="7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50" y="3548802"/>
            <a:ext cx="1310050" cy="3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LUT G</a:t>
            </a:r>
            <a:r>
              <a:rPr lang="zh-CN"/>
              <a:t>amma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217650" y="1447550"/>
            <a:ext cx="4392900" cy="34722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■"/>
            </a:pPr>
            <a:r>
              <a:rPr b="1" lang="zh-CN" sz="900"/>
              <a:t>linear sRGB: </a:t>
            </a:r>
            <a:r>
              <a:rPr lang="zh-CN" sz="900"/>
              <a:t>未应用Transfer Function的值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</a:pPr>
            <a:r>
              <a:rPr b="1" lang="zh-CN" sz="900"/>
              <a:t>non-linear sRGB: </a:t>
            </a:r>
            <a:r>
              <a:rPr lang="zh-CN" sz="900"/>
              <a:t>应用了Transfer Function的值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OpenGL中，对sRGB textures(OpenGL 2.1)及 sRGB framebuffer(OpenGL 3.2)的支持，可以使得着色器代码不需要额外做Gamma Correction。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如果framebuffer开启了sRGB，则Blending公式如下：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900"/>
              <a:t>sRGB framebuffer 允许通过sRGB编码方式（</a:t>
            </a:r>
            <a:r>
              <a:rPr i="1" lang="zh-CN" sz="900">
                <a:solidFill>
                  <a:srgbClr val="274E13"/>
                </a:solidFill>
              </a:rPr>
              <a:t>更多的位宽用于存储暗部细节，符合人眼感知</a:t>
            </a:r>
            <a:r>
              <a:rPr lang="zh-CN" sz="900"/>
              <a:t>），来将高精度的渲染结果存储于24bits的buffer中，而又不牺牲太多精度，而在硬件做</a:t>
            </a:r>
            <a:r>
              <a:rPr b="1" lang="zh-CN" sz="900"/>
              <a:t>LUT映射</a:t>
            </a:r>
            <a:r>
              <a:rPr lang="zh-CN" sz="900"/>
              <a:t>的时候，每个通道也只需要256个值在Lookup table中，对于硬件实现来说，几乎是 “free to performance”。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86" y="651600"/>
            <a:ext cx="7980823" cy="6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600" y="1185450"/>
            <a:ext cx="4228650" cy="342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63" y="3271425"/>
            <a:ext cx="3842674" cy="3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How blending should be done?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4606831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Blending</a:t>
            </a:r>
            <a:r>
              <a:rPr lang="zh-CN"/>
              <a:t>是</a:t>
            </a:r>
            <a:r>
              <a:rPr lang="zh-CN"/>
              <a:t>一个</a:t>
            </a:r>
            <a:r>
              <a:rPr b="1" lang="zh-CN"/>
              <a:t>线性</a:t>
            </a:r>
            <a:r>
              <a:rPr lang="zh-CN"/>
              <a:t>的运算，因此应该使用线性的值来进行运算。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如前文公式所描述，开启</a:t>
            </a:r>
            <a:r>
              <a:rPr b="1" lang="zh-CN"/>
              <a:t>sRGBframebuffer</a:t>
            </a:r>
            <a:r>
              <a:rPr lang="zh-CN"/>
              <a:t>的情况下，需要先将framebuffer中的值</a:t>
            </a:r>
            <a:r>
              <a:rPr b="1" lang="zh-CN"/>
              <a:t>decode</a:t>
            </a:r>
            <a:r>
              <a:rPr lang="zh-CN"/>
              <a:t>到</a:t>
            </a:r>
            <a:r>
              <a:rPr b="1" lang="zh-CN"/>
              <a:t>线性空间</a:t>
            </a:r>
            <a:r>
              <a:rPr lang="zh-CN"/>
              <a:t>，与渲染中</a:t>
            </a:r>
            <a:r>
              <a:rPr b="1" lang="zh-CN"/>
              <a:t>线性的结果</a:t>
            </a:r>
            <a:r>
              <a:rPr lang="zh-CN"/>
              <a:t>进行</a:t>
            </a:r>
            <a:r>
              <a:rPr b="1" lang="zh-CN"/>
              <a:t>blending操作</a:t>
            </a:r>
            <a:r>
              <a:rPr lang="zh-CN"/>
              <a:t>后，再将结果</a:t>
            </a:r>
            <a:r>
              <a:rPr b="1" lang="zh-CN"/>
              <a:t>encode</a:t>
            </a:r>
            <a:r>
              <a:rPr lang="zh-CN"/>
              <a:t>到</a:t>
            </a:r>
            <a:r>
              <a:rPr b="1" lang="zh-CN"/>
              <a:t>sRGBframebuffer</a:t>
            </a:r>
            <a:r>
              <a:rPr lang="zh-CN"/>
              <a:t>中。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tip：默认情况下，渲染结果（SrcColor）在硬件中是直接当作线性来处理的，因此如果shader中使用的是Gamma的结果，则会出现问题。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50" y="1670631"/>
            <a:ext cx="4267206" cy="180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698712" y="20340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</a:t>
            </a:r>
            <a:r>
              <a:rPr lang="zh-CN"/>
              <a:t>hotoshop工作流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NA_Business_Presentation_Mas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82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EE0AD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